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</p:sldIdLst>
  <p:sldSz cx="18288000" cy="10287000"/>
  <p:notesSz cx="6858000" cy="9144000"/>
  <p:embeddedFontLst>
    <p:embeddedFont>
      <p:font typeface="Agrandir Medium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ublic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59783" y="2041700"/>
            <a:ext cx="6810338" cy="6203599"/>
          </a:xfrm>
          <a:custGeom>
            <a:avLst/>
            <a:gdLst/>
            <a:ahLst/>
            <a:cxnLst/>
            <a:rect l="l" t="t" r="r" b="b"/>
            <a:pathLst>
              <a:path w="6810338" h="6203599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728006" cy="772980"/>
          </a:xfrm>
          <a:custGeom>
            <a:avLst/>
            <a:gdLst/>
            <a:ahLst/>
            <a:cxnLst/>
            <a:rect l="l" t="t" r="r" b="b"/>
            <a:pathLst>
              <a:path w="728006" h="772980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122093"/>
            <a:ext cx="6351124" cy="261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0"/>
              </a:lnSpc>
            </a:pPr>
            <a:r>
              <a:rPr lang="en-US" sz="6989" spc="-67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Hospital Patient Management 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5825" y="1254217"/>
            <a:ext cx="3095757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CSE311: DBMS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5160" y="7979466"/>
            <a:ext cx="2261270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Nibedita  Das  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85160" y="8482387"/>
            <a:ext cx="2261270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Tanim  Ahmed        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85160" y="8981218"/>
            <a:ext cx="2849655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Md.  Sajidul  Islam              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8664" y="7965229"/>
            <a:ext cx="2261270" cy="3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</a:pPr>
            <a:r>
              <a:rPr lang="en-US" sz="2800" spc="-22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2411860042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58664" y="8490578"/>
            <a:ext cx="2261270" cy="3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</a:pPr>
            <a:r>
              <a:rPr lang="en-US" sz="2800" spc="-22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2312597042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58664" y="9015217"/>
            <a:ext cx="2261270" cy="3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</a:pPr>
            <a:r>
              <a:rPr lang="en-US" sz="2800" spc="-22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2121935642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5160" y="7089896"/>
            <a:ext cx="7527889" cy="49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8"/>
              </a:lnSpc>
            </a:pPr>
            <a:r>
              <a:rPr lang="en-US" sz="3945" spc="-323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06453-D047-46BC-B3F1-79FE9097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47900"/>
            <a:ext cx="14325600" cy="75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E7577-F759-40EA-B6E1-9360BC339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08" y="1457984"/>
            <a:ext cx="8725384" cy="73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5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5624D-5E64-435B-AB90-5510F9E5E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32" y="1790700"/>
            <a:ext cx="14051336" cy="7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8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54807"/>
            <a:ext cx="6956263" cy="551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257"/>
              </a:lnSpc>
            </a:pPr>
            <a:r>
              <a:rPr lang="en-US" sz="14852" spc="-1425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  <p:sp>
        <p:nvSpPr>
          <p:cNvPr id="6" name="Freeform 6"/>
          <p:cNvSpPr/>
          <p:nvPr/>
        </p:nvSpPr>
        <p:spPr>
          <a:xfrm>
            <a:off x="9977595" y="1415190"/>
            <a:ext cx="7174715" cy="7200900"/>
          </a:xfrm>
          <a:custGeom>
            <a:avLst/>
            <a:gdLst/>
            <a:ahLst/>
            <a:cxnLst/>
            <a:rect l="l" t="t" r="r" b="b"/>
            <a:pathLst>
              <a:path w="7174715" h="7200900">
                <a:moveTo>
                  <a:pt x="0" y="0"/>
                </a:moveTo>
                <a:lnTo>
                  <a:pt x="7174714" y="0"/>
                </a:lnTo>
                <a:lnTo>
                  <a:pt x="71747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526" y="2227269"/>
            <a:ext cx="9432257" cy="240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4866" spc="-467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Introduction:  This project aims to build a Hospital Management System using DBMS principles.</a:t>
            </a:r>
          </a:p>
          <a:p>
            <a:pPr marL="0" lvl="0" indent="0" algn="l">
              <a:lnSpc>
                <a:spcPts val="4672"/>
              </a:lnSpc>
            </a:pPr>
            <a:endParaRPr lang="en-US" sz="4866" spc="-467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2526" y="4596819"/>
            <a:ext cx="8565703" cy="2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1"/>
              </a:lnSpc>
            </a:pPr>
            <a:r>
              <a:rPr lang="en-US" sz="2958" b="1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It organizes and manages key hospital information through a structured relational database to ensure accuracy, efficiency, and smooth workflow.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784783" y="1365020"/>
            <a:ext cx="7097287" cy="2434044"/>
            <a:chOff x="0" y="0"/>
            <a:chExt cx="2213460" cy="759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84783" y="3925191"/>
            <a:ext cx="7097287" cy="2434044"/>
            <a:chOff x="0" y="0"/>
            <a:chExt cx="2213460" cy="7591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84783" y="6487936"/>
            <a:ext cx="7097287" cy="2434044"/>
            <a:chOff x="0" y="0"/>
            <a:chExt cx="2213460" cy="7591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79423" y="7166795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11363" y="6640336"/>
            <a:ext cx="3945453" cy="215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1500" b="1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Syst</a:t>
            </a: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em Implementation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MySQL used to create and store relational data.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PHP and HTML used to build a user-friendly interface for interacting with the database.</a:t>
            </a:r>
          </a:p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endParaRPr lang="en-US" sz="1500" b="1" u="none" strike="noStrike">
              <a:solidFill>
                <a:srgbClr val="156669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10748" y="4639875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11363" y="4027783"/>
            <a:ext cx="3945453" cy="246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1500" b="1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</a:t>
            </a: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ore Hospital Operations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Manages patient records, doctor information, appointments, admissions, treatments, lab tests, and prescriptions.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Ensures secure, fast, and error-free handling of hospital data.</a:t>
            </a:r>
          </a:p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endParaRPr lang="en-US" sz="1500" b="1" u="none" strike="noStrike">
              <a:solidFill>
                <a:srgbClr val="156669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10748" y="2043880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2687" y="1511557"/>
            <a:ext cx="4474739" cy="215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Database Design &amp; Modeling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ER Diagram identifies all major entities (Patient, Doctor, Staff, Appointment, Billing).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Relational schema converts the ERD into normalized tables for accurate data storage.</a:t>
            </a:r>
          </a:p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endParaRPr lang="en-US" sz="1500" b="1" u="none" strike="noStrike">
              <a:solidFill>
                <a:srgbClr val="156669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9869642"/>
          </a:xfrm>
          <a:custGeom>
            <a:avLst/>
            <a:gdLst/>
            <a:ahLst/>
            <a:cxnLst/>
            <a:rect l="l" t="t" r="r" b="b"/>
            <a:pathLst>
              <a:path w="18288000" h="9869642">
                <a:moveTo>
                  <a:pt x="0" y="0"/>
                </a:moveTo>
                <a:lnTo>
                  <a:pt x="18288000" y="0"/>
                </a:lnTo>
                <a:lnTo>
                  <a:pt x="18288000" y="9869642"/>
                </a:lnTo>
                <a:lnTo>
                  <a:pt x="0" y="9869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" t="-657" b="-65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94176"/>
            <a:ext cx="16230600" cy="1446401"/>
            <a:chOff x="0" y="0"/>
            <a:chExt cx="5296639" cy="472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344417"/>
            <a:ext cx="16230600" cy="1446401"/>
            <a:chOff x="0" y="0"/>
            <a:chExt cx="5296639" cy="4720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011894"/>
            <a:ext cx="16230600" cy="1446401"/>
            <a:chOff x="0" y="0"/>
            <a:chExt cx="5296639" cy="472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662135"/>
            <a:ext cx="16230600" cy="1446401"/>
            <a:chOff x="0" y="0"/>
            <a:chExt cx="5296639" cy="4720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285670" y="8201244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04.  Ward (ward_id PK, ward_name, department_id FK, total_beds)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053828" y="6530459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03.  Department (department_id PK, dept_name, location)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39145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02.  Staff (staff_id PK, first_name, last_name, dob, gender, category, phone, email, address, department_id FK, joined_date, salary)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835" y="2982100"/>
            <a:ext cx="15491661" cy="13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01.  Patient (patient_id PK, first_name, last_name, gender, date_of_birth,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phone, email, address, blood_group)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endParaRPr lang="en-US" sz="3740" u="none" strike="noStrike" spc="-359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1491339"/>
            <a:ext cx="16230600" cy="78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4"/>
              </a:lnSpc>
            </a:pPr>
            <a:r>
              <a:rPr lang="en-US" sz="6025" spc="-57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Relational Schema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9464"/>
            <a:ext cx="16230600" cy="1446401"/>
            <a:chOff x="0" y="0"/>
            <a:chExt cx="5296639" cy="472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8058" y="1548029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05.  Room (room_number PK, room_type, department_id FK, availability)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04465"/>
            <a:ext cx="16230600" cy="1446401"/>
            <a:chOff x="0" y="0"/>
            <a:chExt cx="5296639" cy="472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999192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06.  Doctor (doctor_id PK, f_name, l_name, gender, dob, specialization,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phone, email, department_id FK)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4379465"/>
            <a:ext cx="16230600" cy="1446401"/>
            <a:chOff x="0" y="0"/>
            <a:chExt cx="5296639" cy="4720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2356775" y="4893815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07.  Lab_Test (test_id PK, test_name, price)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6054466"/>
            <a:ext cx="16230600" cy="1446401"/>
            <a:chOff x="0" y="0"/>
            <a:chExt cx="5296639" cy="4720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8058" y="6573031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08.  Lab_Report (report_id PK, patient_id FK, test_id FK, test_date, result)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7729466"/>
            <a:ext cx="16230600" cy="1446401"/>
            <a:chOff x="0" y="0"/>
            <a:chExt cx="5296639" cy="4720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-333281" y="8024194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09.  Appointment (appointment_id PK, patient_id FK, doctor_id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appointment_datetime, reason, status)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9464"/>
            <a:ext cx="16230600" cy="1446401"/>
            <a:chOff x="0" y="0"/>
            <a:chExt cx="5296639" cy="472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523728" y="1324192"/>
            <a:ext cx="15682107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10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Admission (admission_id PK, patient_id FK, room_number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admission_date, discharge_date, diagnosis)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04465"/>
            <a:ext cx="16230600" cy="1446401"/>
            <a:chOff x="0" y="0"/>
            <a:chExt cx="5296639" cy="472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523728" y="2998645"/>
            <a:ext cx="15491661" cy="13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11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Treatment (treatment_id PK, admission_id FK, doctor_id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details, treating_date)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endParaRPr lang="en-US" sz="3740" u="none" strike="noStrike" spc="-359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4379465"/>
            <a:ext cx="16230600" cy="1446401"/>
            <a:chOff x="0" y="0"/>
            <a:chExt cx="5296639" cy="4720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1356931" y="4898030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12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Medicine (medicine_id PK, name, description, price)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6054466"/>
            <a:ext cx="16230600" cy="1446401"/>
            <a:chOff x="0" y="0"/>
            <a:chExt cx="5296639" cy="4720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-785592" y="6349741"/>
            <a:ext cx="16896203" cy="13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13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Prescription (prescription_id PK, treatment_id FK, medicine_id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dosage, frequency, duration)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endParaRPr lang="en-US" sz="3740" u="none" strike="noStrike" spc="-359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7729466"/>
            <a:ext cx="16230600" cy="1446401"/>
            <a:chOff x="0" y="0"/>
            <a:chExt cx="5296639" cy="4720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18951" y="8024194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14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Invoice (invoice_id PK, patient_id FK, admission_id FK,  appointment_id FK, total_amount, status, issued_date)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034" y="941454"/>
            <a:ext cx="14904855" cy="4202046"/>
            <a:chOff x="0" y="0"/>
            <a:chExt cx="4864000" cy="1371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4000" cy="1371282"/>
            </a:xfrm>
            <a:custGeom>
              <a:avLst/>
              <a:gdLst/>
              <a:ahLst/>
              <a:cxnLst/>
              <a:rect l="l" t="t" r="r" b="b"/>
              <a:pathLst>
                <a:path w="4864000" h="1371282">
                  <a:moveTo>
                    <a:pt x="7791" y="0"/>
                  </a:moveTo>
                  <a:lnTo>
                    <a:pt x="4856209" y="0"/>
                  </a:lnTo>
                  <a:cubicBezTo>
                    <a:pt x="4860512" y="0"/>
                    <a:pt x="4864000" y="3488"/>
                    <a:pt x="4864000" y="7791"/>
                  </a:cubicBezTo>
                  <a:lnTo>
                    <a:pt x="4864000" y="1363490"/>
                  </a:lnTo>
                  <a:cubicBezTo>
                    <a:pt x="4864000" y="1367793"/>
                    <a:pt x="4860512" y="1371282"/>
                    <a:pt x="4856209" y="1371282"/>
                  </a:cubicBezTo>
                  <a:lnTo>
                    <a:pt x="7791" y="1371282"/>
                  </a:lnTo>
                  <a:cubicBezTo>
                    <a:pt x="3488" y="1371282"/>
                    <a:pt x="0" y="1367793"/>
                    <a:pt x="0" y="1363490"/>
                  </a:cubicBezTo>
                  <a:lnTo>
                    <a:pt x="0" y="7791"/>
                  </a:lnTo>
                  <a:cubicBezTo>
                    <a:pt x="0" y="3488"/>
                    <a:pt x="3488" y="0"/>
                    <a:pt x="779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4000" cy="1409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3825" y="1039906"/>
            <a:ext cx="14741272" cy="4005143"/>
          </a:xfrm>
          <a:custGeom>
            <a:avLst/>
            <a:gdLst/>
            <a:ahLst/>
            <a:cxnLst/>
            <a:rect l="l" t="t" r="r" b="b"/>
            <a:pathLst>
              <a:path w="14741272" h="4005143">
                <a:moveTo>
                  <a:pt x="0" y="0"/>
                </a:moveTo>
                <a:lnTo>
                  <a:pt x="14741272" y="0"/>
                </a:lnTo>
                <a:lnTo>
                  <a:pt x="14741272" y="4005143"/>
                </a:lnTo>
                <a:lnTo>
                  <a:pt x="0" y="400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9" r="-2235" b="-102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4929" y="44196"/>
            <a:ext cx="16131522" cy="78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6000" spc="-576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Sample:  SQL queries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807383" y="5238750"/>
            <a:ext cx="10739506" cy="4759100"/>
            <a:chOff x="0" y="0"/>
            <a:chExt cx="3504694" cy="15530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4694" cy="1553069"/>
            </a:xfrm>
            <a:custGeom>
              <a:avLst/>
              <a:gdLst/>
              <a:ahLst/>
              <a:cxnLst/>
              <a:rect l="l" t="t" r="r" b="b"/>
              <a:pathLst>
                <a:path w="3504694" h="1553069">
                  <a:moveTo>
                    <a:pt x="10813" y="0"/>
                  </a:moveTo>
                  <a:lnTo>
                    <a:pt x="3493881" y="0"/>
                  </a:lnTo>
                  <a:cubicBezTo>
                    <a:pt x="3496749" y="0"/>
                    <a:pt x="3499499" y="1139"/>
                    <a:pt x="3501527" y="3167"/>
                  </a:cubicBezTo>
                  <a:cubicBezTo>
                    <a:pt x="3503555" y="5195"/>
                    <a:pt x="3504694" y="7945"/>
                    <a:pt x="3504694" y="10813"/>
                  </a:cubicBezTo>
                  <a:lnTo>
                    <a:pt x="3504694" y="1542256"/>
                  </a:lnTo>
                  <a:cubicBezTo>
                    <a:pt x="3504694" y="1548227"/>
                    <a:pt x="3499853" y="1553069"/>
                    <a:pt x="3493881" y="1553069"/>
                  </a:cubicBezTo>
                  <a:lnTo>
                    <a:pt x="10813" y="1553069"/>
                  </a:lnTo>
                  <a:cubicBezTo>
                    <a:pt x="7945" y="1553069"/>
                    <a:pt x="5195" y="1551929"/>
                    <a:pt x="3167" y="1549902"/>
                  </a:cubicBezTo>
                  <a:cubicBezTo>
                    <a:pt x="1139" y="1547874"/>
                    <a:pt x="0" y="1545123"/>
                    <a:pt x="0" y="1542256"/>
                  </a:cubicBezTo>
                  <a:lnTo>
                    <a:pt x="0" y="10813"/>
                  </a:lnTo>
                  <a:cubicBezTo>
                    <a:pt x="0" y="7945"/>
                    <a:pt x="1139" y="5195"/>
                    <a:pt x="3167" y="3167"/>
                  </a:cubicBezTo>
                  <a:cubicBezTo>
                    <a:pt x="5195" y="1139"/>
                    <a:pt x="7945" y="0"/>
                    <a:pt x="1081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04694" cy="1591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984730" y="5262246"/>
            <a:ext cx="10384812" cy="4712108"/>
          </a:xfrm>
          <a:custGeom>
            <a:avLst/>
            <a:gdLst/>
            <a:ahLst/>
            <a:cxnLst/>
            <a:rect l="l" t="t" r="r" b="b"/>
            <a:pathLst>
              <a:path w="10384812" h="4712108">
                <a:moveTo>
                  <a:pt x="0" y="0"/>
                </a:moveTo>
                <a:lnTo>
                  <a:pt x="10384811" y="0"/>
                </a:lnTo>
                <a:lnTo>
                  <a:pt x="10384811" y="4712108"/>
                </a:lnTo>
                <a:lnTo>
                  <a:pt x="0" y="471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94929" y="5874653"/>
            <a:ext cx="4449005" cy="441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7"/>
              </a:lnSpc>
            </a:pPr>
            <a:r>
              <a:rPr lang="en-US" sz="5132" spc="-492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List all staff members who joined between the years 2019 and 2021 (inclusive)</a:t>
            </a:r>
          </a:p>
          <a:p>
            <a:pPr marL="0" lvl="0" indent="0" algn="ctr">
              <a:lnSpc>
                <a:spcPts val="4927"/>
              </a:lnSpc>
            </a:pPr>
            <a:endParaRPr lang="en-US" sz="5132" spc="-492">
              <a:solidFill>
                <a:srgbClr val="FBF6F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3142" y="2850713"/>
            <a:ext cx="8627933" cy="6660629"/>
            <a:chOff x="0" y="0"/>
            <a:chExt cx="2815611" cy="2173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5611" cy="2173607"/>
            </a:xfrm>
            <a:custGeom>
              <a:avLst/>
              <a:gdLst/>
              <a:ahLst/>
              <a:cxnLst/>
              <a:rect l="l" t="t" r="r" b="b"/>
              <a:pathLst>
                <a:path w="2815611" h="2173607">
                  <a:moveTo>
                    <a:pt x="13460" y="0"/>
                  </a:moveTo>
                  <a:lnTo>
                    <a:pt x="2802151" y="0"/>
                  </a:lnTo>
                  <a:cubicBezTo>
                    <a:pt x="2809585" y="0"/>
                    <a:pt x="2815611" y="6026"/>
                    <a:pt x="2815611" y="13460"/>
                  </a:cubicBezTo>
                  <a:lnTo>
                    <a:pt x="2815611" y="2160148"/>
                  </a:lnTo>
                  <a:cubicBezTo>
                    <a:pt x="2815611" y="2167581"/>
                    <a:pt x="2809585" y="2173607"/>
                    <a:pt x="2802151" y="2173607"/>
                  </a:cubicBezTo>
                  <a:lnTo>
                    <a:pt x="13460" y="2173607"/>
                  </a:lnTo>
                  <a:cubicBezTo>
                    <a:pt x="6026" y="2173607"/>
                    <a:pt x="0" y="2167581"/>
                    <a:pt x="0" y="2160148"/>
                  </a:cubicBezTo>
                  <a:lnTo>
                    <a:pt x="0" y="13460"/>
                  </a:lnTo>
                  <a:cubicBezTo>
                    <a:pt x="0" y="6026"/>
                    <a:pt x="6026" y="0"/>
                    <a:pt x="1346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15611" cy="2211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07308" y="527530"/>
            <a:ext cx="6051992" cy="5945228"/>
            <a:chOff x="0" y="0"/>
            <a:chExt cx="1974987" cy="19401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4987" cy="1940146"/>
            </a:xfrm>
            <a:custGeom>
              <a:avLst/>
              <a:gdLst/>
              <a:ahLst/>
              <a:cxnLst/>
              <a:rect l="l" t="t" r="r" b="b"/>
              <a:pathLst>
                <a:path w="1974987" h="1940146">
                  <a:moveTo>
                    <a:pt x="19189" y="0"/>
                  </a:moveTo>
                  <a:lnTo>
                    <a:pt x="1955798" y="0"/>
                  </a:lnTo>
                  <a:cubicBezTo>
                    <a:pt x="1960887" y="0"/>
                    <a:pt x="1965768" y="2022"/>
                    <a:pt x="1969367" y="5620"/>
                  </a:cubicBezTo>
                  <a:cubicBezTo>
                    <a:pt x="1972965" y="9219"/>
                    <a:pt x="1974987" y="14099"/>
                    <a:pt x="1974987" y="19189"/>
                  </a:cubicBezTo>
                  <a:lnTo>
                    <a:pt x="1974987" y="1920957"/>
                  </a:lnTo>
                  <a:cubicBezTo>
                    <a:pt x="1974987" y="1931555"/>
                    <a:pt x="1966396" y="1940146"/>
                    <a:pt x="1955798" y="1940146"/>
                  </a:cubicBezTo>
                  <a:lnTo>
                    <a:pt x="19189" y="1940146"/>
                  </a:lnTo>
                  <a:cubicBezTo>
                    <a:pt x="8591" y="1940146"/>
                    <a:pt x="0" y="1931555"/>
                    <a:pt x="0" y="1920957"/>
                  </a:cubicBezTo>
                  <a:lnTo>
                    <a:pt x="0" y="19189"/>
                  </a:lnTo>
                  <a:cubicBezTo>
                    <a:pt x="0" y="8591"/>
                    <a:pt x="8591" y="0"/>
                    <a:pt x="1918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74987" cy="1978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10750" y="2983389"/>
            <a:ext cx="8412716" cy="6395278"/>
          </a:xfrm>
          <a:custGeom>
            <a:avLst/>
            <a:gdLst/>
            <a:ahLst/>
            <a:cxnLst/>
            <a:rect l="l" t="t" r="r" b="b"/>
            <a:pathLst>
              <a:path w="8412716" h="6395278">
                <a:moveTo>
                  <a:pt x="0" y="0"/>
                </a:moveTo>
                <a:lnTo>
                  <a:pt x="8412716" y="0"/>
                </a:lnTo>
                <a:lnTo>
                  <a:pt x="8412716" y="6395278"/>
                </a:lnTo>
                <a:lnTo>
                  <a:pt x="0" y="6395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1" t="-275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10045" y="635233"/>
            <a:ext cx="5846518" cy="5729821"/>
          </a:xfrm>
          <a:custGeom>
            <a:avLst/>
            <a:gdLst/>
            <a:ahLst/>
            <a:cxnLst/>
            <a:rect l="l" t="t" r="r" b="b"/>
            <a:pathLst>
              <a:path w="5846518" h="5729821">
                <a:moveTo>
                  <a:pt x="0" y="0"/>
                </a:moveTo>
                <a:lnTo>
                  <a:pt x="5846518" y="0"/>
                </a:lnTo>
                <a:lnTo>
                  <a:pt x="5846518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2848653" y="681798"/>
            <a:ext cx="16131522" cy="81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2"/>
              </a:lnSpc>
            </a:pPr>
            <a:r>
              <a:rPr lang="en-US" sz="6200" spc="-595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Sample:  SQL queries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41216" y="7152898"/>
            <a:ext cx="6784177" cy="235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3"/>
              </a:lnSpc>
            </a:pPr>
            <a:r>
              <a:rPr lang="en-US" sz="4753" spc="-456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List all patients whose address is outside Dhaka and whose date of birth is before   1 January 1990.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75FF7-4008-49CB-83A1-035F3B3F4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38300"/>
            <a:ext cx="15250782" cy="81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3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574</Words>
  <Application>Microsoft Office PowerPoint</Application>
  <PresentationFormat>Custom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Agrandir Medium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Patient Management System</dc:title>
  <dc:creator>Nibedita</dc:creator>
  <cp:lastModifiedBy>Nibedita Das</cp:lastModifiedBy>
  <cp:revision>3</cp:revision>
  <dcterms:created xsi:type="dcterms:W3CDTF">2006-08-16T00:00:00Z</dcterms:created>
  <dcterms:modified xsi:type="dcterms:W3CDTF">2025-12-04T02:48:35Z</dcterms:modified>
  <dc:identifier>DAG6c3wTYE4</dc:identifier>
</cp:coreProperties>
</file>